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80" r:id="rId4"/>
    <p:sldId id="281" r:id="rId5"/>
    <p:sldId id="273" r:id="rId6"/>
    <p:sldId id="274" r:id="rId7"/>
    <p:sldId id="275" r:id="rId8"/>
    <p:sldId id="272" r:id="rId9"/>
    <p:sldId id="276" r:id="rId10"/>
    <p:sldId id="277" r:id="rId11"/>
    <p:sldId id="278" r:id="rId12"/>
    <p:sldId id="259" r:id="rId13"/>
    <p:sldId id="263" r:id="rId14"/>
    <p:sldId id="264" r:id="rId15"/>
    <p:sldId id="268" r:id="rId16"/>
    <p:sldId id="258" r:id="rId17"/>
    <p:sldId id="270" r:id="rId18"/>
    <p:sldId id="269" r:id="rId19"/>
    <p:sldId id="279" r:id="rId20"/>
    <p:sldId id="265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CA0"/>
    <a:srgbClr val="FCF586"/>
    <a:srgbClr val="1C4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8"/>
    <p:restoredTop sz="90698"/>
  </p:normalViewPr>
  <p:slideViewPr>
    <p:cSldViewPr snapToGrid="0">
      <p:cViewPr varScale="1">
        <p:scale>
          <a:sx n="95" d="100"/>
          <a:sy n="95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EB048-3F2D-094E-A9CA-2008D00F33D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9F2A-2E39-5B43-B29D-5D93382E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3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6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my opinion, U-World explanations are not customized, but they cover enough information in anticipation of the user’s curiosity and likely follow-up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1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“hidden judgement framework”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0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8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12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4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21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AIMI Stanford 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5026-2517-F715-7254-433DFC184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569CD-36AC-0AEE-49F7-50E8CD8BB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SF Pro Text" pitchFamily="2" charset="0"/>
                <a:ea typeface="SF Pro Text" pitchFamily="2" charset="0"/>
                <a:cs typeface="SF Pro Tex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DE8D5-A307-9976-4F3B-BC14A55E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72F2-A00E-E1DF-EEB2-B1DCEA0E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242E-B4EE-0F04-316F-CA1B5756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9955-1123-E8F2-B7CE-C3142AAB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70A60-28D8-7876-60AC-5F2A587E5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06337-EFD0-D7E5-2AFE-11A4A879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D553-925D-9AB7-0F37-CF4222C5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2B547-682B-67F0-356A-79832404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1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442B6-2505-4135-EDB4-ED5F0368D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4C8B3-6B20-FC46-EB9A-90D01A96F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8B2B4-14EF-04D8-DE31-0C26E057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03C14-0710-644F-F21C-13809DFC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80DA5-D407-77DE-0272-60ABF029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E08E-DD0D-B73A-7F5F-682E90EC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823A1-5D5C-74DB-CE41-208C0601A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2FE6-A2A2-FF3F-7367-DC5DBF5D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22D90-F079-A2BE-A0F8-6BA30ADB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B449-1566-16DE-59E2-D6BCB328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FB04-79C5-B626-A451-54681652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F4643-2E23-4734-0BDF-C14FCD0C4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BA2CB-725E-79CA-672E-CCEB1A16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999F-61C5-6B1B-7015-C06B04D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95D51-C1B2-9022-42D6-40946D05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3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A8F8-BEB3-5D66-2388-55D8293A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29FE-2CDD-27F2-CFBA-DF342341E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B5038-BB0F-FE85-9471-4DE0D1E9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8C91-F47F-CE18-9178-BAC6985C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E6275-2581-6449-77CB-B44A2E2C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B14C8-B6B8-B01D-3FED-8842121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2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1AB9-778C-672F-26E9-7D2CC20C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D12A0-8EC1-DE48-529F-8F545D50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8B18E-9F8D-7D31-9934-576003CB3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4927-7793-4637-FC23-56AD4D3B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8C0B4-1387-3C8B-8DD5-502EDE51C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609E0-E441-047A-AEBE-85742F78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873CA-0E5D-33CC-F78D-2D8C0720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46B99-204C-74E8-7EAC-1CD018CD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E548-FE4E-B44E-EB7E-C2ACD267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9F256-B697-018E-B5DD-C329EB30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D373D-9E69-D76D-5086-19F62AD0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3E206-DBE5-4951-8787-11628EEC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4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FE1BB-3B76-CB82-1F17-399AE10A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833F7-3C24-6D52-F5CC-559191F7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A4D62-7649-8E6A-6CFE-A5232D74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8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B5FD-09DF-01CF-F5DF-291154F2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1DB7-6C36-CBA4-21C3-47D406C2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85A5E-7145-AE7E-978A-08D664FE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77A4A-0637-269B-FF27-7D18AD31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09C32-083B-10F3-D290-0010754E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5EF6-FF49-3494-5DCF-463DDF7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9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D5EC-1355-EEB7-825B-8142F6F8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ABE8B-6A4D-F630-A91B-3985434ED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E699A-8F9D-CF00-AE21-1A18B63A5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B5B6D-A5BB-8ACD-18A0-90163381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C962-4034-74B9-4EF0-037553E3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FDABE-E125-8721-7F6B-F2D3FA8C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0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D6095-08F7-0EE7-3185-750BC0F5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A2336-1C52-F22B-9C90-7F7E64655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CE509-5658-6205-71B0-4A64BF10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9FC85D-2525-B34B-A7A7-09DC6BD8EB0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40215-A677-6FE1-77D3-86E07092A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FAF5-E1EA-473A-F60C-E7C2CDD6C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DD9-EA13-60DB-3806-7E304F27C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/>
              <a:t>XPC Chart Review Simulator: Incidental Passenger Survey.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649DB-F549-1E90-EA26-A742C76FE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Morris Aguilar, Ph.D.</a:t>
            </a:r>
          </a:p>
          <a:p>
            <a:r>
              <a:rPr lang="en-US" dirty="0"/>
              <a:t>Generative AI (GenAI) Fellow at XPC</a:t>
            </a:r>
          </a:p>
          <a:p>
            <a:r>
              <a:rPr lang="en-US" dirty="0"/>
              <a:t>03-28-2025</a:t>
            </a:r>
          </a:p>
        </p:txBody>
      </p:sp>
    </p:spTree>
    <p:extLst>
      <p:ext uri="{BB962C8B-B14F-4D97-AF65-F5344CB8AC3E}">
        <p14:creationId xmlns:p14="http://schemas.microsoft.com/office/powerpoint/2010/main" val="323352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28D1-49E4-C015-467F-31EA3F8E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2: More Synthetic Patients Processed for Chart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1E842-05A5-938A-5C39-C6D041F2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BBD4-7446-391C-88FC-55079313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3: Automated Drug Standardization to Enable Reliable Drug Price Retrieval.</a:t>
            </a:r>
          </a:p>
        </p:txBody>
      </p:sp>
    </p:spTree>
    <p:extLst>
      <p:ext uri="{BB962C8B-B14F-4D97-AF65-F5344CB8AC3E}">
        <p14:creationId xmlns:p14="http://schemas.microsoft.com/office/powerpoint/2010/main" val="116672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3DCA-B259-8920-9EA3-5B79FDF5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3: Automated Drug Standardization to Enable Reliable Drug Price Retrieval.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8BCE1C-530F-2B32-A658-FD49DBDF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71" y="2296256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F515ED8-3A60-6DE4-12D3-65CB56648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2928" y="2348455"/>
            <a:ext cx="553074" cy="553074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98D029-DA6B-F989-E6F5-1C39E264C7E3}"/>
              </a:ext>
            </a:extLst>
          </p:cNvPr>
          <p:cNvSpPr txBox="1"/>
          <p:nvPr/>
        </p:nvSpPr>
        <p:spPr>
          <a:xfrm>
            <a:off x="1650576" y="3120070"/>
            <a:ext cx="7777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Python</a:t>
            </a:r>
            <a:b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Code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API CR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Query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1A766E5-5A97-22B6-2642-A1FA0310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72" y="2122323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1E5BACC8-1C19-0374-90AB-1AFEB434F099}"/>
              </a:ext>
            </a:extLst>
          </p:cNvPr>
          <p:cNvSpPr/>
          <p:nvPr/>
        </p:nvSpPr>
        <p:spPr>
          <a:xfrm>
            <a:off x="2763980" y="271856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6FF74640-8276-6B66-2B05-2126378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36" y="2296256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Content Placeholder 1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0CF0190F-8097-D3A3-B093-629E72AD4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393" y="2348455"/>
            <a:ext cx="553074" cy="55307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D4F45C0-338B-2B77-8D75-265B25049C40}"/>
              </a:ext>
            </a:extLst>
          </p:cNvPr>
          <p:cNvSpPr txBox="1"/>
          <p:nvPr/>
        </p:nvSpPr>
        <p:spPr>
          <a:xfrm>
            <a:off x="7401041" y="3120070"/>
            <a:ext cx="7777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Python</a:t>
            </a:r>
            <a:b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Code</a:t>
            </a:r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AAA9E9A2-3A34-9A86-0C37-0C4577EDF21C}"/>
              </a:ext>
            </a:extLst>
          </p:cNvPr>
          <p:cNvGrpSpPr/>
          <p:nvPr/>
        </p:nvGrpSpPr>
        <p:grpSpPr>
          <a:xfrm>
            <a:off x="9842420" y="2265773"/>
            <a:ext cx="502859" cy="762313"/>
            <a:chOff x="1969626" y="3471138"/>
            <a:chExt cx="502859" cy="762313"/>
          </a:xfrm>
        </p:grpSpPr>
        <p:sp>
          <p:nvSpPr>
            <p:cNvPr id="60" name="Snip Single Corner Rectangle 59">
              <a:extLst>
                <a:ext uri="{FF2B5EF4-FFF2-40B4-BE49-F238E27FC236}">
                  <a16:creationId xmlns:a16="http://schemas.microsoft.com/office/drawing/2014/main" id="{DF814DA6-91A4-6C7C-5E62-770CEF875DA1}"/>
                </a:ext>
              </a:extLst>
            </p:cNvPr>
            <p:cNvSpPr/>
            <p:nvPr/>
          </p:nvSpPr>
          <p:spPr>
            <a:xfrm>
              <a:off x="1969626" y="3471138"/>
              <a:ext cx="502859" cy="762313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345F920-6C6A-2830-D08A-0E1AB4B8AA76}"/>
                </a:ext>
              </a:extLst>
            </p:cNvPr>
            <p:cNvCxnSpPr/>
            <p:nvPr/>
          </p:nvCxnSpPr>
          <p:spPr>
            <a:xfrm>
              <a:off x="2050205" y="3662971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94065BC-5053-D5CA-8E55-E317711A7F8C}"/>
                </a:ext>
              </a:extLst>
            </p:cNvPr>
            <p:cNvCxnSpPr/>
            <p:nvPr/>
          </p:nvCxnSpPr>
          <p:spPr>
            <a:xfrm>
              <a:off x="2050205" y="3802980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66A199A-69E1-96BD-5578-0872B542F0CC}"/>
                </a:ext>
              </a:extLst>
            </p:cNvPr>
            <p:cNvCxnSpPr/>
            <p:nvPr/>
          </p:nvCxnSpPr>
          <p:spPr>
            <a:xfrm>
              <a:off x="2050205" y="4095534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6850352D-F447-8B07-30B2-D052423101E1}"/>
                </a:ext>
              </a:extLst>
            </p:cNvPr>
            <p:cNvCxnSpPr/>
            <p:nvPr/>
          </p:nvCxnSpPr>
          <p:spPr>
            <a:xfrm>
              <a:off x="2050205" y="3949257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8E5FEA89-513A-4EF9-C46C-B23D52686D17}"/>
              </a:ext>
            </a:extLst>
          </p:cNvPr>
          <p:cNvGrpSpPr/>
          <p:nvPr/>
        </p:nvGrpSpPr>
        <p:grpSpPr>
          <a:xfrm>
            <a:off x="3465539" y="2112069"/>
            <a:ext cx="2748401" cy="1916679"/>
            <a:chOff x="5178724" y="3088457"/>
            <a:chExt cx="2748401" cy="1916679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94BB4FD-9F31-E349-0F53-BF3F2768522C}"/>
                </a:ext>
              </a:extLst>
            </p:cNvPr>
            <p:cNvSpPr/>
            <p:nvPr/>
          </p:nvSpPr>
          <p:spPr>
            <a:xfrm>
              <a:off x="5178724" y="3088457"/>
              <a:ext cx="2748401" cy="19166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8F4AE4E4-13D2-03DB-A471-E36CCC65A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1698" y="3272644"/>
              <a:ext cx="865473" cy="86547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207152-209E-BFF4-3C3E-A736E7EE133C}"/>
                </a:ext>
              </a:extLst>
            </p:cNvPr>
            <p:cNvSpPr txBox="1"/>
            <p:nvPr/>
          </p:nvSpPr>
          <p:spPr>
            <a:xfrm>
              <a:off x="5401118" y="4151259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OpenAI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API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A65FE72-F2C2-8730-894B-49603ADC92E1}"/>
                </a:ext>
              </a:extLst>
            </p:cNvPr>
            <p:cNvGrpSpPr/>
            <p:nvPr/>
          </p:nvGrpSpPr>
          <p:grpSpPr>
            <a:xfrm>
              <a:off x="7006761" y="3341934"/>
              <a:ext cx="789294" cy="1562478"/>
              <a:chOff x="7030955" y="3331863"/>
              <a:chExt cx="789294" cy="1562478"/>
            </a:xfrm>
          </p:grpSpPr>
          <p:pic>
            <p:nvPicPr>
              <p:cNvPr id="19" name="Picture 18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8935A1B8-E294-3AF3-C88F-513B0D73C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0955" y="3331863"/>
                <a:ext cx="789294" cy="789294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1FC0CA-DDD0-0281-7A88-44FC805D41FE}"/>
                  </a:ext>
                </a:extLst>
              </p:cNvPr>
              <p:cNvSpPr txBox="1"/>
              <p:nvPr/>
            </p:nvSpPr>
            <p:spPr>
              <a:xfrm>
                <a:off x="7030955" y="4155677"/>
                <a:ext cx="78258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JSON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Format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Output</a:t>
                </a:r>
              </a:p>
            </p:txBody>
          </p:sp>
        </p:grpSp>
        <p:sp>
          <p:nvSpPr>
            <p:cNvPr id="2051" name="Right Arrow 2050">
              <a:extLst>
                <a:ext uri="{FF2B5EF4-FFF2-40B4-BE49-F238E27FC236}">
                  <a16:creationId xmlns:a16="http://schemas.microsoft.com/office/drawing/2014/main" id="{3ACFF59E-6FB7-F19F-8465-99D79BB30E5A}"/>
                </a:ext>
              </a:extLst>
            </p:cNvPr>
            <p:cNvSpPr/>
            <p:nvPr/>
          </p:nvSpPr>
          <p:spPr>
            <a:xfrm>
              <a:off x="6361189" y="3481980"/>
              <a:ext cx="521554" cy="43978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53" name="Right Arrow 2052">
            <a:extLst>
              <a:ext uri="{FF2B5EF4-FFF2-40B4-BE49-F238E27FC236}">
                <a16:creationId xmlns:a16="http://schemas.microsoft.com/office/drawing/2014/main" id="{AE4AE86C-6AB8-0410-4587-5BBA32BB6266}"/>
              </a:ext>
            </a:extLst>
          </p:cNvPr>
          <p:cNvSpPr/>
          <p:nvPr/>
        </p:nvSpPr>
        <p:spPr>
          <a:xfrm>
            <a:off x="8871288" y="2461743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5" name="Oval 2054">
            <a:extLst>
              <a:ext uri="{FF2B5EF4-FFF2-40B4-BE49-F238E27FC236}">
                <a16:creationId xmlns:a16="http://schemas.microsoft.com/office/drawing/2014/main" id="{E496657A-8CC9-2EB6-0948-EE29F1B66D5D}"/>
              </a:ext>
            </a:extLst>
          </p:cNvPr>
          <p:cNvSpPr/>
          <p:nvPr/>
        </p:nvSpPr>
        <p:spPr>
          <a:xfrm>
            <a:off x="3001819" y="271856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Oval 2056">
            <a:extLst>
              <a:ext uri="{FF2B5EF4-FFF2-40B4-BE49-F238E27FC236}">
                <a16:creationId xmlns:a16="http://schemas.microsoft.com/office/drawing/2014/main" id="{427A494B-2219-C31E-7C6C-04B144EE3B29}"/>
              </a:ext>
            </a:extLst>
          </p:cNvPr>
          <p:cNvSpPr/>
          <p:nvPr/>
        </p:nvSpPr>
        <p:spPr>
          <a:xfrm>
            <a:off x="3207818" y="271856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8">
            <a:extLst>
              <a:ext uri="{FF2B5EF4-FFF2-40B4-BE49-F238E27FC236}">
                <a16:creationId xmlns:a16="http://schemas.microsoft.com/office/drawing/2014/main" id="{D57E9074-6153-340F-721B-A0D36106E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49" y="2122323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Oval 2058">
            <a:extLst>
              <a:ext uri="{FF2B5EF4-FFF2-40B4-BE49-F238E27FC236}">
                <a16:creationId xmlns:a16="http://schemas.microsoft.com/office/drawing/2014/main" id="{93DF8A88-85C9-D0D1-93C9-F86E0C1230BC}"/>
              </a:ext>
            </a:extLst>
          </p:cNvPr>
          <p:cNvSpPr/>
          <p:nvPr/>
        </p:nvSpPr>
        <p:spPr>
          <a:xfrm>
            <a:off x="6436957" y="271856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Oval 2059">
            <a:extLst>
              <a:ext uri="{FF2B5EF4-FFF2-40B4-BE49-F238E27FC236}">
                <a16:creationId xmlns:a16="http://schemas.microsoft.com/office/drawing/2014/main" id="{150EFB51-443B-9F30-9495-B7C9CA5C9AA3}"/>
              </a:ext>
            </a:extLst>
          </p:cNvPr>
          <p:cNvSpPr/>
          <p:nvPr/>
        </p:nvSpPr>
        <p:spPr>
          <a:xfrm>
            <a:off x="6674796" y="271856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9F48BCA5-04DC-3724-6306-A2C39D353A18}"/>
              </a:ext>
            </a:extLst>
          </p:cNvPr>
          <p:cNvSpPr/>
          <p:nvPr/>
        </p:nvSpPr>
        <p:spPr>
          <a:xfrm>
            <a:off x="6880795" y="271856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2A3B0ABD-9B7F-BF4D-1B7A-988F2EE8CEAC}"/>
              </a:ext>
            </a:extLst>
          </p:cNvPr>
          <p:cNvSpPr txBox="1"/>
          <p:nvPr/>
        </p:nvSpPr>
        <p:spPr>
          <a:xfrm>
            <a:off x="9596134" y="3096743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Browser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Ready CR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Document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096CE30-C154-FC99-1CF6-7D1FF97BF016}"/>
              </a:ext>
            </a:extLst>
          </p:cNvPr>
          <p:cNvSpPr/>
          <p:nvPr/>
        </p:nvSpPr>
        <p:spPr>
          <a:xfrm rot="5400000">
            <a:off x="7525907" y="4022600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1B268F1-A89B-8558-0A6B-0FE7DE804E8E}"/>
              </a:ext>
            </a:extLst>
          </p:cNvPr>
          <p:cNvSpPr/>
          <p:nvPr/>
        </p:nvSpPr>
        <p:spPr>
          <a:xfrm>
            <a:off x="8871288" y="4864328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4651602-32B3-5E0A-06DB-826AEE9F4CEA}"/>
              </a:ext>
            </a:extLst>
          </p:cNvPr>
          <p:cNvSpPr/>
          <p:nvPr/>
        </p:nvSpPr>
        <p:spPr>
          <a:xfrm rot="16200000">
            <a:off x="9833072" y="4022600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09CD78-995B-8BF7-48EF-829C113C89A4}"/>
              </a:ext>
            </a:extLst>
          </p:cNvPr>
          <p:cNvGrpSpPr/>
          <p:nvPr/>
        </p:nvGrpSpPr>
        <p:grpSpPr>
          <a:xfrm>
            <a:off x="9567638" y="4781240"/>
            <a:ext cx="1425390" cy="1788922"/>
            <a:chOff x="9567638" y="4781240"/>
            <a:chExt cx="1425390" cy="17889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928579-F34B-5AF3-544C-A8A5F7469ABA}"/>
                </a:ext>
              </a:extLst>
            </p:cNvPr>
            <p:cNvGrpSpPr/>
            <p:nvPr/>
          </p:nvGrpSpPr>
          <p:grpSpPr>
            <a:xfrm>
              <a:off x="9704404" y="4781240"/>
              <a:ext cx="794523" cy="646331"/>
              <a:chOff x="4447796" y="5144468"/>
              <a:chExt cx="794523" cy="646331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F5B0BE75-593D-0AA4-B164-2812BBA33C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29" t="15917" r="17954" b="15918"/>
              <a:stretch/>
            </p:blipFill>
            <p:spPr bwMode="auto">
              <a:xfrm>
                <a:off x="4789867" y="5227556"/>
                <a:ext cx="452452" cy="487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9D8936-D3CD-54D7-ADF0-E5D92977A084}"/>
                  </a:ext>
                </a:extLst>
              </p:cNvPr>
              <p:cNvSpPr txBox="1"/>
              <p:nvPr/>
            </p:nvSpPr>
            <p:spPr>
              <a:xfrm>
                <a:off x="4447796" y="5144468"/>
                <a:ext cx="4748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$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164A49-CEEF-6E0A-B618-F2B61136D301}"/>
                </a:ext>
              </a:extLst>
            </p:cNvPr>
            <p:cNvSpPr txBox="1"/>
            <p:nvPr/>
          </p:nvSpPr>
          <p:spPr>
            <a:xfrm>
              <a:off x="9567638" y="5616055"/>
              <a:ext cx="14253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Drug Price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Look-Up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and Total Cost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Estimation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641602-9AC9-FE52-5F21-207B5EEF73ED}"/>
              </a:ext>
            </a:extLst>
          </p:cNvPr>
          <p:cNvGrpSpPr/>
          <p:nvPr/>
        </p:nvGrpSpPr>
        <p:grpSpPr>
          <a:xfrm>
            <a:off x="6587060" y="4589077"/>
            <a:ext cx="2183220" cy="1903798"/>
            <a:chOff x="6587060" y="4589077"/>
            <a:chExt cx="2183220" cy="19037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6EAC92-11BA-444A-A3DE-4BD35E6D90C8}"/>
                </a:ext>
              </a:extLst>
            </p:cNvPr>
            <p:cNvSpPr txBox="1"/>
            <p:nvPr/>
          </p:nvSpPr>
          <p:spPr>
            <a:xfrm>
              <a:off x="7224171" y="5538768"/>
              <a:ext cx="12330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Identify and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Standardize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Drug Names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In Chart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A37CC61-E792-4A03-B31E-324037E8F81F}"/>
                </a:ext>
              </a:extLst>
            </p:cNvPr>
            <p:cNvGrpSpPr/>
            <p:nvPr/>
          </p:nvGrpSpPr>
          <p:grpSpPr>
            <a:xfrm>
              <a:off x="6587060" y="4589077"/>
              <a:ext cx="2183220" cy="1026978"/>
              <a:chOff x="5570795" y="4654348"/>
              <a:chExt cx="2183220" cy="10269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6F3CE6A-FFEC-7DD4-A3C8-9C917CEA93FB}"/>
                  </a:ext>
                </a:extLst>
              </p:cNvPr>
              <p:cNvGrpSpPr/>
              <p:nvPr/>
            </p:nvGrpSpPr>
            <p:grpSpPr>
              <a:xfrm>
                <a:off x="5570795" y="4702154"/>
                <a:ext cx="1273908" cy="751510"/>
                <a:chOff x="8505744" y="4815858"/>
                <a:chExt cx="1273908" cy="751510"/>
              </a:xfrm>
            </p:grpSpPr>
            <p:pic>
              <p:nvPicPr>
                <p:cNvPr id="5" name="Content Placeholder 12" descr="A blue and yellow snake logo&#10;&#10;AI-generated content may be incorrect.">
                  <a:extLst>
                    <a:ext uri="{FF2B5EF4-FFF2-40B4-BE49-F238E27FC236}">
                      <a16:creationId xmlns:a16="http://schemas.microsoft.com/office/drawing/2014/main" id="{F440E7AF-05D4-5930-AF1F-4C6EC1FCCD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05744" y="4815858"/>
                  <a:ext cx="751510" cy="751510"/>
                </a:xfrm>
                <a:prstGeom prst="rect">
                  <a:avLst/>
                </a:prstGeom>
              </p:spPr>
            </p:pic>
            <p:pic>
              <p:nvPicPr>
                <p:cNvPr id="3074" name="Picture 2" descr="Logo">
                  <a:extLst>
                    <a:ext uri="{FF2B5EF4-FFF2-40B4-BE49-F238E27FC236}">
                      <a16:creationId xmlns:a16="http://schemas.microsoft.com/office/drawing/2014/main" id="{A4797507-23E4-E754-EEB3-9D9F7A7FCB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1874" y="4815858"/>
                  <a:ext cx="777778" cy="7515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7C077D-C45A-7740-15EB-17514E3CDFF6}"/>
                  </a:ext>
                </a:extLst>
              </p:cNvPr>
              <p:cNvGrpSpPr/>
              <p:nvPr/>
            </p:nvGrpSpPr>
            <p:grpSpPr>
              <a:xfrm>
                <a:off x="7040358" y="4654348"/>
                <a:ext cx="713657" cy="1026978"/>
                <a:chOff x="6367617" y="4177785"/>
                <a:chExt cx="713657" cy="1026978"/>
              </a:xfrm>
            </p:grpSpPr>
            <p:pic>
              <p:nvPicPr>
                <p:cNvPr id="3078" name="Picture 6">
                  <a:extLst>
                    <a:ext uri="{FF2B5EF4-FFF2-40B4-BE49-F238E27FC236}">
                      <a16:creationId xmlns:a16="http://schemas.microsoft.com/office/drawing/2014/main" id="{DF839DE5-127C-B2BC-BC2A-42FEE91846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698" t="23261" r="8525" b="35939"/>
                <a:stretch/>
              </p:blipFill>
              <p:spPr bwMode="auto">
                <a:xfrm>
                  <a:off x="6370340" y="4177785"/>
                  <a:ext cx="675296" cy="771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CEF4CD-EA1D-790B-F088-D8D3C82C4025}"/>
                    </a:ext>
                  </a:extLst>
                </p:cNvPr>
                <p:cNvSpPr txBox="1"/>
                <p:nvPr/>
              </p:nvSpPr>
              <p:spPr>
                <a:xfrm>
                  <a:off x="6367617" y="4896986"/>
                  <a:ext cx="71365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n w="3175">
                        <a:solidFill>
                          <a:schemeClr val="bg1">
                            <a:lumMod val="65000"/>
                          </a:schemeClr>
                        </a:solidFill>
                      </a:ln>
                      <a:solidFill>
                        <a:srgbClr val="D4DCA0"/>
                      </a:solidFill>
                      <a:latin typeface="SF Pro Text" pitchFamily="2" charset="0"/>
                      <a:ea typeface="SF Pro Text" pitchFamily="2" charset="0"/>
                      <a:cs typeface="SF Pro Text" pitchFamily="2" charset="0"/>
                    </a:rPr>
                    <a:t>UMLS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5C6D5C-7915-7EAF-450E-9586D70B4066}"/>
                  </a:ext>
                </a:extLst>
              </p:cNvPr>
              <p:cNvSpPr txBox="1"/>
              <p:nvPr/>
            </p:nvSpPr>
            <p:spPr>
              <a:xfrm>
                <a:off x="6785123" y="4881738"/>
                <a:ext cx="34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+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372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6" grpId="0" animBg="1"/>
      <p:bldP spid="59" grpId="0"/>
      <p:bldP spid="2053" grpId="0" animBg="1"/>
      <p:bldP spid="2055" grpId="0" animBg="1"/>
      <p:bldP spid="2057" grpId="0" animBg="1"/>
      <p:bldP spid="2059" grpId="0" animBg="1"/>
      <p:bldP spid="2060" grpId="0" animBg="1"/>
      <p:bldP spid="2061" grpId="0" animBg="1"/>
      <p:bldP spid="2062" grpId="0"/>
      <p:bldP spid="3" grpId="0" animBg="1"/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884B-F497-E5B2-67F1-C0A4CD40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CR: Output is Standardized in JSON.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44731-F235-C55B-612C-097B7552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5629" y="1587753"/>
            <a:ext cx="6900741" cy="4973385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70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3C1689-DC37-4910-CC9D-EB91D99A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336"/>
          <a:stretch/>
        </p:blipFill>
        <p:spPr>
          <a:xfrm>
            <a:off x="310660" y="1690689"/>
            <a:ext cx="3540369" cy="4481512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874F7-7FFD-E411-511E-80D52924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+ Plan (cont’d on next slide.)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AD2678-0121-A298-0C03-043BC012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535"/>
          <a:stretch/>
        </p:blipFill>
        <p:spPr>
          <a:xfrm>
            <a:off x="8340971" y="1690688"/>
            <a:ext cx="3540369" cy="4481513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B26B3-F474-B3B2-2C9E-6FBEBEC1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5202"/>
          <a:stretch/>
        </p:blipFill>
        <p:spPr>
          <a:xfrm>
            <a:off x="4378569" y="1690688"/>
            <a:ext cx="3540369" cy="4481513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AEFB1A-11A2-353E-5C3B-7EF81D6F347B}"/>
              </a:ext>
            </a:extLst>
          </p:cNvPr>
          <p:cNvSpPr txBox="1"/>
          <p:nvPr/>
        </p:nvSpPr>
        <p:spPr>
          <a:xfrm>
            <a:off x="1802562" y="5926015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4BCBD-0C65-0B1B-AF67-1A837CF47A25}"/>
              </a:ext>
            </a:extLst>
          </p:cNvPr>
          <p:cNvSpPr txBox="1"/>
          <p:nvPr/>
        </p:nvSpPr>
        <p:spPr>
          <a:xfrm>
            <a:off x="5817718" y="5926015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C90D1E-651D-F833-9685-1C418E441645}"/>
              </a:ext>
            </a:extLst>
          </p:cNvPr>
          <p:cNvSpPr txBox="1"/>
          <p:nvPr/>
        </p:nvSpPr>
        <p:spPr>
          <a:xfrm>
            <a:off x="9885627" y="592601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EB6AC-8B44-7393-4631-879B821DB198}"/>
              </a:ext>
            </a:extLst>
          </p:cNvPr>
          <p:cNvSpPr txBox="1"/>
          <p:nvPr/>
        </p:nvSpPr>
        <p:spPr>
          <a:xfrm>
            <a:off x="1566118" y="13367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4o-mini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D507C-A4CB-2ABC-33B2-C36B308D973B}"/>
              </a:ext>
            </a:extLst>
          </p:cNvPr>
          <p:cNvSpPr txBox="1"/>
          <p:nvPr/>
        </p:nvSpPr>
        <p:spPr>
          <a:xfrm>
            <a:off x="5860999" y="133709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BA9278-46F5-9CDF-AE5D-E22771846947}"/>
              </a:ext>
            </a:extLst>
          </p:cNvPr>
          <p:cNvSpPr txBox="1"/>
          <p:nvPr/>
        </p:nvSpPr>
        <p:spPr>
          <a:xfrm>
            <a:off x="8628872" y="133709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o3-mini (reasoning model)</a:t>
            </a:r>
          </a:p>
        </p:txBody>
      </p:sp>
    </p:spTree>
    <p:extLst>
      <p:ext uri="{BB962C8B-B14F-4D97-AF65-F5344CB8AC3E}">
        <p14:creationId xmlns:p14="http://schemas.microsoft.com/office/powerpoint/2010/main" val="220584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FAECA-EE89-E548-923B-A86B09F1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001E8AA-CC0D-6FF7-BFE6-1F35350E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36"/>
          <a:stretch/>
        </p:blipFill>
        <p:spPr>
          <a:xfrm>
            <a:off x="310660" y="1928081"/>
            <a:ext cx="3540369" cy="4481512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D9DA5-5F46-ABED-FE57-7D78C089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Preventative Care Outputs in same JSON.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991FB0-213D-F097-B1C3-C33C197C3E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535"/>
          <a:stretch/>
        </p:blipFill>
        <p:spPr>
          <a:xfrm>
            <a:off x="8340971" y="1928080"/>
            <a:ext cx="3540369" cy="4481513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BCF23-EE65-1696-B833-8D1504A761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202"/>
          <a:stretch/>
        </p:blipFill>
        <p:spPr>
          <a:xfrm>
            <a:off x="4378569" y="1928080"/>
            <a:ext cx="3540369" cy="4481513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C69F70-6303-05F9-B382-AD094FE74456}"/>
              </a:ext>
            </a:extLst>
          </p:cNvPr>
          <p:cNvSpPr txBox="1"/>
          <p:nvPr/>
        </p:nvSpPr>
        <p:spPr>
          <a:xfrm>
            <a:off x="1802562" y="128174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8BD60-3847-3EE9-8415-9536173810C5}"/>
              </a:ext>
            </a:extLst>
          </p:cNvPr>
          <p:cNvSpPr txBox="1"/>
          <p:nvPr/>
        </p:nvSpPr>
        <p:spPr>
          <a:xfrm>
            <a:off x="5817718" y="128174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37F5F-2187-07B2-076D-16D3FF88E6FD}"/>
              </a:ext>
            </a:extLst>
          </p:cNvPr>
          <p:cNvSpPr txBox="1"/>
          <p:nvPr/>
        </p:nvSpPr>
        <p:spPr>
          <a:xfrm>
            <a:off x="9885627" y="1281748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03ED2-6DA7-B229-1110-02789FCEA616}"/>
              </a:ext>
            </a:extLst>
          </p:cNvPr>
          <p:cNvSpPr txBox="1"/>
          <p:nvPr/>
        </p:nvSpPr>
        <p:spPr>
          <a:xfrm>
            <a:off x="1566118" y="13367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4o-mini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AF788-0A9D-677C-310D-C37B7F814EAE}"/>
              </a:ext>
            </a:extLst>
          </p:cNvPr>
          <p:cNvSpPr txBox="1"/>
          <p:nvPr/>
        </p:nvSpPr>
        <p:spPr>
          <a:xfrm>
            <a:off x="5860999" y="133709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3A187-F076-F517-AEF3-6884BF4B67FA}"/>
              </a:ext>
            </a:extLst>
          </p:cNvPr>
          <p:cNvSpPr txBox="1"/>
          <p:nvPr/>
        </p:nvSpPr>
        <p:spPr>
          <a:xfrm>
            <a:off x="8628872" y="133709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o3-mini (reasoning model)</a:t>
            </a:r>
          </a:p>
        </p:txBody>
      </p:sp>
    </p:spTree>
    <p:extLst>
      <p:ext uri="{BB962C8B-B14F-4D97-AF65-F5344CB8AC3E}">
        <p14:creationId xmlns:p14="http://schemas.microsoft.com/office/powerpoint/2010/main" val="37977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F294-BF9C-BA8E-F637-B1FFC897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Chart Review Feedback JSON.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E820-9956-DA6B-1187-15682244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3" y="2007211"/>
            <a:ext cx="5158154" cy="3743345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57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6C64-DA01-28AE-92D5-D9B651AE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Feedback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52787-E480-B194-6537-AFCB138C9249}"/>
              </a:ext>
            </a:extLst>
          </p:cNvPr>
          <p:cNvSpPr txBox="1"/>
          <p:nvPr/>
        </p:nvSpPr>
        <p:spPr>
          <a:xfrm>
            <a:off x="838200" y="4037882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Chart Review JSON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70B8B-FB8A-CF2B-76E3-A04ABD27CE7F}"/>
              </a:ext>
            </a:extLst>
          </p:cNvPr>
          <p:cNvSpPr txBox="1"/>
          <p:nvPr/>
        </p:nvSpPr>
        <p:spPr>
          <a:xfrm>
            <a:off x="4698602" y="4035669"/>
            <a:ext cx="27526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Feedback Agent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Feedback system prompt.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e.g., 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4o evals 4o CR,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o3-mini evals o3-mini CR.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E6671-EEC0-061F-D048-EA40890A2724}"/>
              </a:ext>
            </a:extLst>
          </p:cNvPr>
          <p:cNvSpPr txBox="1"/>
          <p:nvPr/>
        </p:nvSpPr>
        <p:spPr>
          <a:xfrm>
            <a:off x="8456412" y="4037899"/>
            <a:ext cx="2473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Feedback JSON Output</a:t>
            </a: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93A5F7D-45FF-BC68-8184-21F72752F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61" y="2996263"/>
            <a:ext cx="865473" cy="865473"/>
          </a:xfrm>
          <a:prstGeom prst="rect">
            <a:avLst/>
          </a:prstGeom>
        </p:spPr>
      </p:pic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E535F0FE-5699-97C0-C2B1-1354FB7B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45" y="3034352"/>
            <a:ext cx="789294" cy="789294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4A241F21-BE3F-0910-EF6B-F451E342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642" y="3034352"/>
            <a:ext cx="789294" cy="78929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F61BFC7-90DC-1FE7-B809-C8B2D701254E}"/>
              </a:ext>
            </a:extLst>
          </p:cNvPr>
          <p:cNvSpPr/>
          <p:nvPr/>
        </p:nvSpPr>
        <p:spPr>
          <a:xfrm>
            <a:off x="3868123" y="3383860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95345BD-EA6A-21C0-5713-B1CD45C41F7B}"/>
              </a:ext>
            </a:extLst>
          </p:cNvPr>
          <p:cNvSpPr/>
          <p:nvPr/>
        </p:nvSpPr>
        <p:spPr>
          <a:xfrm>
            <a:off x="7631161" y="3383860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6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68E2-6953-1C4C-B476-F532A0EF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Review Feedback Preview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B530E-3B71-23D2-7A74-0A74D3103E3A}"/>
              </a:ext>
            </a:extLst>
          </p:cNvPr>
          <p:cNvSpPr txBox="1"/>
          <p:nvPr/>
        </p:nvSpPr>
        <p:spPr>
          <a:xfrm>
            <a:off x="1566118" y="13367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4o-mini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3CE52-B689-6D2E-73C4-7BA713DD8261}"/>
              </a:ext>
            </a:extLst>
          </p:cNvPr>
          <p:cNvSpPr txBox="1"/>
          <p:nvPr/>
        </p:nvSpPr>
        <p:spPr>
          <a:xfrm>
            <a:off x="5860999" y="133709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3622-398B-E11F-0072-7F021E3FC545}"/>
              </a:ext>
            </a:extLst>
          </p:cNvPr>
          <p:cNvSpPr txBox="1"/>
          <p:nvPr/>
        </p:nvSpPr>
        <p:spPr>
          <a:xfrm>
            <a:off x="8628872" y="133709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o3-mini (reasoning model)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61C57-FB3E-380B-2F12-1151735D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200"/>
          <a:stretch/>
        </p:blipFill>
        <p:spPr>
          <a:xfrm>
            <a:off x="310657" y="1706094"/>
            <a:ext cx="3540369" cy="4668329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BBF0F-1D25-379D-5F2F-E52A27B7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699"/>
          <a:stretch/>
        </p:blipFill>
        <p:spPr>
          <a:xfrm>
            <a:off x="4325814" y="1706094"/>
            <a:ext cx="3540369" cy="4668329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7F27B-4039-18F0-D295-60D33F404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2787"/>
          <a:stretch/>
        </p:blipFill>
        <p:spPr>
          <a:xfrm>
            <a:off x="8393723" y="1706094"/>
            <a:ext cx="3540368" cy="4668329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65320A-865D-C1B0-8D0C-9C11529AE36B}"/>
              </a:ext>
            </a:extLst>
          </p:cNvPr>
          <p:cNvSpPr txBox="1"/>
          <p:nvPr/>
        </p:nvSpPr>
        <p:spPr>
          <a:xfrm>
            <a:off x="1802562" y="6119445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660AA-2954-A7E0-2BDD-3E9EE0EDEB94}"/>
              </a:ext>
            </a:extLst>
          </p:cNvPr>
          <p:cNvSpPr txBox="1"/>
          <p:nvPr/>
        </p:nvSpPr>
        <p:spPr>
          <a:xfrm>
            <a:off x="5817718" y="6119445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B3ECE-88A7-02CE-BC2A-5967A04979CB}"/>
              </a:ext>
            </a:extLst>
          </p:cNvPr>
          <p:cNvSpPr txBox="1"/>
          <p:nvPr/>
        </p:nvSpPr>
        <p:spPr>
          <a:xfrm>
            <a:off x="9885627" y="611944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E75B3-DC28-D8A6-CA92-78F95F75D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CDA4-1FBB-F9C2-DA46-DC783990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Topics Discussed Today.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32E41-925E-070F-7F65-95FD9D350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378"/>
            <a:ext cx="10515600" cy="37414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Improved feedback prompt with user experience in mind.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Incidental customer interview (me).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user enthusiasm to learn on this simulated system.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Processed additional synthetic patients.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Standardizing drugs mentioned in chart reviews.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Linking drugs to the Unified Medical Language System (UMLS).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93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3FC-B8AA-3B60-04A0-3E30691D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Objectives Since Last Meeting.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96C0-D035-26EA-10B6-4B9DB0DF8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461"/>
            <a:ext cx="10515600" cy="37414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Improved user experience (UX) in feedback prompt.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Incidental customer interview (me).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user enthusiasm to learn on this simulated system.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Processed additional synthetic patients.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Standardizing drugs mentioned in chart reviews.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Linking drugs to the Unified Medical Language System (UMLS).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7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44D2-FC3A-26FD-ABD0-ABB310C3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Next Steps: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8460-CCCB-1FB1-3E07-A340FEE1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OpenAI models</a:t>
            </a:r>
          </a:p>
          <a:p>
            <a:pPr lvl="1"/>
            <a:r>
              <a:rPr lang="en-US" dirty="0"/>
              <a:t>Anthropic</a:t>
            </a:r>
          </a:p>
          <a:p>
            <a:pPr lvl="1"/>
            <a:r>
              <a:rPr lang="en-US" dirty="0"/>
              <a:t>Mistral</a:t>
            </a:r>
          </a:p>
          <a:p>
            <a:pPr lvl="1"/>
            <a:r>
              <a:rPr lang="en-US" dirty="0" err="1"/>
              <a:t>LLaMA</a:t>
            </a:r>
            <a:endParaRPr lang="en-US" dirty="0"/>
          </a:p>
          <a:p>
            <a:r>
              <a:rPr lang="en-US" dirty="0"/>
              <a:t>Possible Future Directions</a:t>
            </a:r>
          </a:p>
          <a:p>
            <a:pPr lvl="1"/>
            <a:r>
              <a:rPr lang="en-US" dirty="0"/>
              <a:t>Interfacing the computational pipeline with:</a:t>
            </a:r>
          </a:p>
          <a:p>
            <a:pPr lvl="2"/>
            <a:r>
              <a:rPr lang="en-US" dirty="0"/>
              <a:t>U.S. Prevention Task Force API.</a:t>
            </a:r>
          </a:p>
          <a:p>
            <a:pPr lvl="2"/>
            <a:r>
              <a:rPr lang="en-US" dirty="0"/>
              <a:t>Standardized medication name retrieval.</a:t>
            </a:r>
          </a:p>
          <a:p>
            <a:pPr lvl="3"/>
            <a:r>
              <a:rPr lang="en-US" dirty="0"/>
              <a:t>E.g., </a:t>
            </a:r>
            <a:r>
              <a:rPr lang="en-US" dirty="0" err="1"/>
              <a:t>SciSpaCy</a:t>
            </a:r>
            <a:r>
              <a:rPr lang="en-US" dirty="0"/>
              <a:t> for named entity recognition.</a:t>
            </a:r>
          </a:p>
          <a:p>
            <a:pPr lvl="2"/>
            <a:r>
              <a:rPr lang="en-US" dirty="0"/>
              <a:t>Retrieving the latest medication prices from a data base.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73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75B4-D606-1300-FC00-C22DBE13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Clarifying Questions.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C168-B210-60E6-FF36-1D6CF754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1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B4AC-E0E0-F772-2DBE-0C0CAD54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1: UX and Psychological Safety Considerations for Chart Review Feedback.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0B7948-97E3-4038-C9AB-1135ABC7D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t="1960" r="13007" b="1373"/>
          <a:stretch/>
        </p:blipFill>
        <p:spPr bwMode="auto">
          <a:xfrm>
            <a:off x="4603376" y="2410039"/>
            <a:ext cx="2985248" cy="38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0D95A8-4A68-BC9D-6F2E-72A3486C9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14778" r="15714" b="14994"/>
          <a:stretch/>
        </p:blipFill>
        <p:spPr bwMode="auto">
          <a:xfrm>
            <a:off x="5081042" y="3173506"/>
            <a:ext cx="876004" cy="9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C93348C-5D66-464B-2E17-7F0D73362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14778" r="15714" b="14994"/>
          <a:stretch/>
        </p:blipFill>
        <p:spPr bwMode="auto">
          <a:xfrm>
            <a:off x="6096000" y="2888876"/>
            <a:ext cx="553496" cy="5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072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73A13-880E-23A7-075F-D89747DB0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7396-14EF-21F7-2AC4-BA14495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1: UX and Psychological Safety Considerations for Chart Review Feedback.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8A2262-FD74-2F9A-7056-DFA176C0B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0" t="1960" r="13007" b="1373"/>
          <a:stretch/>
        </p:blipFill>
        <p:spPr bwMode="auto">
          <a:xfrm>
            <a:off x="4603376" y="2410039"/>
            <a:ext cx="2985248" cy="38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047311-B452-61DC-8298-8CA075800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14778" r="15714" b="14994"/>
          <a:stretch/>
        </p:blipFill>
        <p:spPr bwMode="auto">
          <a:xfrm rot="11726252">
            <a:off x="5081042" y="3173506"/>
            <a:ext cx="876004" cy="9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12DA550-C1BC-B4D7-F32A-686DB744F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14778" r="15714" b="14994"/>
          <a:stretch/>
        </p:blipFill>
        <p:spPr bwMode="auto">
          <a:xfrm rot="8445983">
            <a:off x="6096000" y="2888876"/>
            <a:ext cx="553496" cy="5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418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37DE-3C5F-7BC0-A77F-53ACE323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Chart Review Feedback Revisions to Promote a Positive User Experience.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F1D3-8BF8-71B6-71CA-88EC3BF20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1169"/>
            <a:ext cx="10515600" cy="4351338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b="1" dirty="0"/>
              <a:t>perception</a:t>
            </a:r>
            <a:r>
              <a:rPr lang="en-US" dirty="0"/>
              <a:t> management.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anecdotes as a learner.</a:t>
            </a:r>
          </a:p>
          <a:p>
            <a:endParaRPr lang="en-US" dirty="0"/>
          </a:p>
          <a:p>
            <a:r>
              <a:rPr lang="en-US" dirty="0"/>
              <a:t>Educational and </a:t>
            </a:r>
            <a:r>
              <a:rPr lang="en-US" b="1" dirty="0"/>
              <a:t>psychological safety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Related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 were added to the feedback prompt.</a:t>
            </a:r>
          </a:p>
          <a:p>
            <a:endParaRPr lang="en-US" dirty="0"/>
          </a:p>
          <a:p>
            <a:r>
              <a:rPr lang="en-US" dirty="0"/>
              <a:t>Reformatted feedback JSON template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Explicitly designated and further defined “strengths,” “areas of improvement,” and “practical advice.”</a:t>
            </a:r>
          </a:p>
        </p:txBody>
      </p:sp>
    </p:spTree>
    <p:extLst>
      <p:ext uri="{BB962C8B-B14F-4D97-AF65-F5344CB8AC3E}">
        <p14:creationId xmlns:p14="http://schemas.microsoft.com/office/powerpoint/2010/main" val="423629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D58A-ACB9-7AC0-A34B-3656D993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Reflecting On My Emotions as a User of Mandatory Medical Online Learning Systems.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F95A3-8130-2825-53C0-3C46689C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Emotions</a:t>
            </a:r>
          </a:p>
          <a:p>
            <a:pPr lvl="1"/>
            <a:r>
              <a:rPr lang="en-US" dirty="0"/>
              <a:t>Obligated.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Let’s get it over with. My time is already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constrained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Annoyed.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GUI doesn't meet the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learner's needs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What is the click sequence to access the learning module?! This wastes time better spent on the objective.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Conflicted.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module topics is important, but standardized testing and clinical performance comprise more of the overall grade.</a:t>
            </a:r>
          </a:p>
        </p:txBody>
      </p:sp>
    </p:spTree>
    <p:extLst>
      <p:ext uri="{BB962C8B-B14F-4D97-AF65-F5344CB8AC3E}">
        <p14:creationId xmlns:p14="http://schemas.microsoft.com/office/powerpoint/2010/main" val="23977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33" end="4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charRg st="233" end="4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2602-6F1B-8083-601A-A789989C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Thoughts on Training Platforms </a:t>
            </a:r>
            <a:r>
              <a:rPr lang="en-US" u="sng" dirty="0"/>
              <a:t>Not</a:t>
            </a:r>
            <a:r>
              <a:rPr lang="en-US" dirty="0"/>
              <a:t> Related to Standardized Testing.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0E246-2368-DA18-6178-53FBBB7E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559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Thoughts</a:t>
            </a:r>
          </a:p>
          <a:p>
            <a:pPr lvl="1"/>
            <a:r>
              <a:rPr lang="en-US" dirty="0"/>
              <a:t>Low-yield learning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Learning-to-time-invested ratio imbalance. Do I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trust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that I will benefit?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Limited opportunities to translate learning to the real world.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can the lessons increase my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impress my attending?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Feedback is not customized to maximize time efficiency. 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I address my specific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doubts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 What if I am “pimped” on this?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CC47-50DE-4C27-4C23-F86FA35C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Psychological Safety Encourages and Improves Learning.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4E63-E4B0-D19B-80E1-FF85E809B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376"/>
            <a:ext cx="10515600" cy="3512859"/>
          </a:xfrm>
        </p:spPr>
        <p:txBody>
          <a:bodyPr>
            <a:normAutofit/>
          </a:bodyPr>
          <a:lstStyle/>
          <a:p>
            <a:r>
              <a:rPr lang="en-US" dirty="0"/>
              <a:t>Educational Psychological Safety Benefits: </a:t>
            </a:r>
          </a:p>
          <a:p>
            <a:pPr lvl="1"/>
            <a:r>
              <a:rPr lang="en-US" b="1" dirty="0"/>
              <a:t>Focus on the learning</a:t>
            </a:r>
            <a:r>
              <a:rPr lang="en-US" dirty="0"/>
              <a:t>, not on the “hidden judgment framework.”</a:t>
            </a:r>
            <a:endParaRPr lang="en-US" dirty="0">
              <a:effectLst/>
            </a:endParaRPr>
          </a:p>
          <a:p>
            <a:pPr lvl="1"/>
            <a:endParaRPr lang="en-US" b="1" dirty="0"/>
          </a:p>
          <a:p>
            <a:pPr lvl="1"/>
            <a:r>
              <a:rPr lang="en-US" dirty="0"/>
              <a:t>Increases student </a:t>
            </a:r>
            <a:r>
              <a:rPr lang="en-US" b="1" dirty="0"/>
              <a:t>enthusiasm</a:t>
            </a:r>
            <a:r>
              <a:rPr lang="en-US" dirty="0"/>
              <a:t> to improve.</a:t>
            </a:r>
          </a:p>
          <a:p>
            <a:pPr marL="457200" lvl="1" indent="0">
              <a:buNone/>
            </a:pPr>
            <a:endParaRPr lang="en-US" dirty="0">
              <a:effectLst/>
            </a:endParaRPr>
          </a:p>
          <a:p>
            <a:pPr lvl="1"/>
            <a:r>
              <a:rPr lang="en-US" b="1" dirty="0"/>
              <a:t>T</a:t>
            </a:r>
            <a:r>
              <a:rPr lang="en-US" b="1" dirty="0">
                <a:effectLst/>
              </a:rPr>
              <a:t>rust</a:t>
            </a:r>
            <a:r>
              <a:rPr lang="en-US" dirty="0">
                <a:effectLst/>
              </a:rPr>
              <a:t> in the teacher-student relationshi</a:t>
            </a:r>
            <a:r>
              <a:rPr lang="en-US" dirty="0"/>
              <a:t>p.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Decrease the risk </a:t>
            </a:r>
            <a:r>
              <a:rPr lang="en-US" dirty="0"/>
              <a:t>of embarrassment, humiliation, and reprimand.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047EC-DEC2-2194-4670-5EBB216710D7}"/>
              </a:ext>
            </a:extLst>
          </p:cNvPr>
          <p:cNvSpPr txBox="1"/>
          <p:nvPr/>
        </p:nvSpPr>
        <p:spPr>
          <a:xfrm>
            <a:off x="838200" y="6215070"/>
            <a:ext cx="11260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Daniels, A. L., Morse, C. &amp; Breman, R. Psychological Safety in Simulation-Based Prelicensure Nursing Education: A Narrative Review. </a:t>
            </a:r>
            <a:r>
              <a:rPr lang="en-US" sz="1200" i="1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Nurse Educ. </a:t>
            </a:r>
            <a:r>
              <a:rPr lang="en-US" sz="12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(2021).</a:t>
            </a:r>
          </a:p>
          <a:p>
            <a:r>
              <a:rPr lang="en-US" sz="12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Tsuei, S. H.-T., Lee, D., Ho, C., Regehr, G. &amp; </a:t>
            </a:r>
            <a:r>
              <a:rPr lang="en-US" sz="1200" dirty="0" err="1">
                <a:latin typeface="SF Pro Text" pitchFamily="2" charset="0"/>
                <a:ea typeface="SF Pro Text" pitchFamily="2" charset="0"/>
                <a:cs typeface="SF Pro Text" pitchFamily="2" charset="0"/>
              </a:rPr>
              <a:t>Nimmon</a:t>
            </a:r>
            <a:r>
              <a:rPr lang="en-US" sz="12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, L. Exploring the construct of psychological safety in medical education. </a:t>
            </a:r>
            <a:r>
              <a:rPr lang="en-US" sz="1200" i="1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Acad. Med.</a:t>
            </a:r>
            <a:r>
              <a:rPr lang="en-US" sz="12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 (2019).</a:t>
            </a:r>
          </a:p>
        </p:txBody>
      </p:sp>
    </p:spTree>
    <p:extLst>
      <p:ext uri="{BB962C8B-B14F-4D97-AF65-F5344CB8AC3E}">
        <p14:creationId xmlns:p14="http://schemas.microsoft.com/office/powerpoint/2010/main" val="300920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93FB-AEF4-166F-2BDE-25F255D3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Prompt Changes Were Based on User Psychological Safety and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492B6-334B-E921-F60E-C031EFF3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 section</a:t>
            </a:r>
          </a:p>
          <a:p>
            <a:pPr lvl="1"/>
            <a:r>
              <a:rPr lang="en-US" dirty="0"/>
              <a:t>Learners</a:t>
            </a:r>
          </a:p>
        </p:txBody>
      </p:sp>
    </p:spTree>
    <p:extLst>
      <p:ext uri="{BB962C8B-B14F-4D97-AF65-F5344CB8AC3E}">
        <p14:creationId xmlns:p14="http://schemas.microsoft.com/office/powerpoint/2010/main" val="77599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771</Words>
  <Application>Microsoft Macintosh PowerPoint</Application>
  <PresentationFormat>Widescreen</PresentationFormat>
  <Paragraphs>149</Paragraphs>
  <Slides>21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Futura Medium</vt:lpstr>
      <vt:lpstr>SF Pro Text</vt:lpstr>
      <vt:lpstr>Office Theme</vt:lpstr>
      <vt:lpstr>XPC Chart Review Simulator: Incidental Passenger Survey.</vt:lpstr>
      <vt:lpstr>Completed Objectives Since Last Meeting.</vt:lpstr>
      <vt:lpstr>Objective 1: UX and Psychological Safety Considerations for Chart Review Feedback.</vt:lpstr>
      <vt:lpstr>Objective 1: UX and Psychological Safety Considerations for Chart Review Feedback.</vt:lpstr>
      <vt:lpstr>Chart Review Feedback Revisions to Promote a Positive User Experience.</vt:lpstr>
      <vt:lpstr>Reflecting On My Emotions as a User of Mandatory Medical Online Learning Systems.</vt:lpstr>
      <vt:lpstr>My Thoughts on Training Platforms Not Related to Standardized Testing.</vt:lpstr>
      <vt:lpstr>Psychological Safety Encourages and Improves Learning.</vt:lpstr>
      <vt:lpstr>Feedback Prompt Changes Were Based on User Psychological Safety and </vt:lpstr>
      <vt:lpstr>Objective 2: More Synthetic Patients Processed for Chart Review</vt:lpstr>
      <vt:lpstr>Objective 3: Automated Drug Standardization to Enable Reliable Drug Price Retrieval.</vt:lpstr>
      <vt:lpstr>Objective 3: Automated Drug Standardization to Enable Reliable Drug Price Retrieval.</vt:lpstr>
      <vt:lpstr>CR: Output is Standardized in JSON.</vt:lpstr>
      <vt:lpstr>Assessment + Plan (cont’d on next slide.)</vt:lpstr>
      <vt:lpstr>Preventative Care Outputs in same JSON.</vt:lpstr>
      <vt:lpstr>Prompt Chart Review Feedback JSON.</vt:lpstr>
      <vt:lpstr>Feedback Workflow</vt:lpstr>
      <vt:lpstr>Chart Review Feedback Preview</vt:lpstr>
      <vt:lpstr>Overview of Topics Discussed Today.</vt:lpstr>
      <vt:lpstr>Practical Next Steps: </vt:lpstr>
      <vt:lpstr>Clarifying Questions.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Aguilar, Morris A</dc:creator>
  <cp:lastModifiedBy>Morris Alexander Aguilar</cp:lastModifiedBy>
  <cp:revision>42</cp:revision>
  <dcterms:created xsi:type="dcterms:W3CDTF">2025-03-19T14:12:13Z</dcterms:created>
  <dcterms:modified xsi:type="dcterms:W3CDTF">2025-03-27T14:46:55Z</dcterms:modified>
</cp:coreProperties>
</file>